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59" r:id="rId4"/>
    <p:sldId id="302" r:id="rId5"/>
    <p:sldId id="303" r:id="rId6"/>
    <p:sldId id="316" r:id="rId7"/>
    <p:sldId id="317" r:id="rId8"/>
    <p:sldId id="304" r:id="rId9"/>
    <p:sldId id="266" r:id="rId10"/>
    <p:sldId id="268" r:id="rId11"/>
    <p:sldId id="300" r:id="rId12"/>
    <p:sldId id="271" r:id="rId13"/>
    <p:sldId id="292" r:id="rId14"/>
    <p:sldId id="308" r:id="rId15"/>
    <p:sldId id="315" r:id="rId16"/>
    <p:sldId id="299" r:id="rId17"/>
    <p:sldId id="279" r:id="rId18"/>
    <p:sldId id="280" r:id="rId19"/>
    <p:sldId id="297" r:id="rId20"/>
    <p:sldId id="306" r:id="rId21"/>
    <p:sldId id="314"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673" autoAdjust="0"/>
  </p:normalViewPr>
  <p:slideViewPr>
    <p:cSldViewPr snapToGrid="0">
      <p:cViewPr varScale="1">
        <p:scale>
          <a:sx n="66" d="100"/>
          <a:sy n="66" d="100"/>
        </p:scale>
        <p:origin x="668" y="40"/>
      </p:cViewPr>
      <p:guideLst/>
    </p:cSldViewPr>
  </p:slideViewPr>
  <p:notesTextViewPr>
    <p:cViewPr>
      <p:scale>
        <a:sx n="1" d="1"/>
        <a:sy n="1" d="1"/>
      </p:scale>
      <p:origin x="0" y="0"/>
    </p:cViewPr>
  </p:notesTextViewPr>
  <p:sorterViewPr>
    <p:cViewPr>
      <p:scale>
        <a:sx n="80" d="100"/>
        <a:sy n="80" d="100"/>
      </p:scale>
      <p:origin x="0" y="-3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EFEC-C9B1-49E3-A34F-C01EEAC2E0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390E51-8E84-4D2D-ACC1-D4655523E222}">
      <dgm:prSet phldrT="[Text]"/>
      <dgm:spPr/>
      <dgm:t>
        <a:bodyPr/>
        <a:lstStyle/>
        <a:p>
          <a:r>
            <a:rPr lang="en-US" dirty="0"/>
            <a:t>Write/Refine Requirements</a:t>
          </a:r>
        </a:p>
      </dgm:t>
    </dgm:pt>
    <dgm:pt modelId="{16C85C0A-9523-46DC-9EB5-008628B405F8}" type="parTrans" cxnId="{319B4BED-EC53-4AE3-B421-8A3D309E36C0}">
      <dgm:prSet/>
      <dgm:spPr/>
      <dgm:t>
        <a:bodyPr/>
        <a:lstStyle/>
        <a:p>
          <a:endParaRPr lang="en-US"/>
        </a:p>
      </dgm:t>
    </dgm:pt>
    <dgm:pt modelId="{480E5FD8-F9F2-472D-A808-1515466E603C}" type="sibTrans" cxnId="{319B4BED-EC53-4AE3-B421-8A3D309E36C0}">
      <dgm:prSet/>
      <dgm:spPr/>
      <dgm:t>
        <a:bodyPr/>
        <a:lstStyle/>
        <a:p>
          <a:endParaRPr lang="en-US"/>
        </a:p>
      </dgm:t>
    </dgm:pt>
    <dgm:pt modelId="{AA31B552-E30C-410D-BD09-43F3E1296C60}">
      <dgm:prSet phldrT="[Text]"/>
      <dgm:spPr/>
      <dgm:t>
        <a:bodyPr/>
        <a:lstStyle/>
        <a:p>
          <a:r>
            <a:rPr lang="en-US" dirty="0"/>
            <a:t>Create Tests</a:t>
          </a:r>
        </a:p>
      </dgm:t>
    </dgm:pt>
    <dgm:pt modelId="{D845B631-06AF-4AE5-ABB1-C5505A9C30C4}" type="parTrans" cxnId="{67EB8441-7FCF-4362-A007-BCB5647B455A}">
      <dgm:prSet/>
      <dgm:spPr/>
      <dgm:t>
        <a:bodyPr/>
        <a:lstStyle/>
        <a:p>
          <a:endParaRPr lang="en-US"/>
        </a:p>
      </dgm:t>
    </dgm:pt>
    <dgm:pt modelId="{EBA8B305-5009-45AF-945B-8B1FE02D2C6F}" type="sibTrans" cxnId="{67EB8441-7FCF-4362-A007-BCB5647B455A}">
      <dgm:prSet/>
      <dgm:spPr/>
      <dgm:t>
        <a:bodyPr/>
        <a:lstStyle/>
        <a:p>
          <a:endParaRPr lang="en-US"/>
        </a:p>
      </dgm:t>
    </dgm:pt>
    <dgm:pt modelId="{7141A0D0-05D7-46A2-9949-67E73A99EB4B}">
      <dgm:prSet phldrT="[Text]"/>
      <dgm:spPr/>
      <dgm:t>
        <a:bodyPr/>
        <a:lstStyle/>
        <a:p>
          <a:r>
            <a:rPr lang="en-US" dirty="0"/>
            <a:t>Code</a:t>
          </a:r>
        </a:p>
      </dgm:t>
    </dgm:pt>
    <dgm:pt modelId="{A999F715-7DC2-42C6-A0EA-5B0711E4B65A}" type="parTrans" cxnId="{72316F0E-A6F5-45C5-A12A-4C62444D5E9E}">
      <dgm:prSet/>
      <dgm:spPr/>
      <dgm:t>
        <a:bodyPr/>
        <a:lstStyle/>
        <a:p>
          <a:endParaRPr lang="en-US"/>
        </a:p>
      </dgm:t>
    </dgm:pt>
    <dgm:pt modelId="{01AFDC11-EF4F-492A-8A5D-FDE8BFC3A851}" type="sibTrans" cxnId="{72316F0E-A6F5-45C5-A12A-4C62444D5E9E}">
      <dgm:prSet/>
      <dgm:spPr/>
      <dgm:t>
        <a:bodyPr/>
        <a:lstStyle/>
        <a:p>
          <a:endParaRPr lang="en-US"/>
        </a:p>
      </dgm:t>
    </dgm:pt>
    <dgm:pt modelId="{0DEAC1FA-AC59-4FD6-A5BF-0751D0D184FC}">
      <dgm:prSet phldrT="[Text]"/>
      <dgm:spPr/>
      <dgm:t>
        <a:bodyPr/>
        <a:lstStyle/>
        <a:p>
          <a:r>
            <a:rPr lang="en-US" dirty="0"/>
            <a:t>Debug or Redesign until Tests Pass</a:t>
          </a:r>
        </a:p>
      </dgm:t>
    </dgm:pt>
    <dgm:pt modelId="{3148B4B3-6C29-486A-B205-9D5BD4777571}" type="parTrans" cxnId="{F2E6AF0C-1049-48B3-8918-7422BA3887EC}">
      <dgm:prSet/>
      <dgm:spPr/>
      <dgm:t>
        <a:bodyPr/>
        <a:lstStyle/>
        <a:p>
          <a:endParaRPr lang="en-US"/>
        </a:p>
      </dgm:t>
    </dgm:pt>
    <dgm:pt modelId="{E279BF61-6153-4A4C-884F-295BA3A19BE4}" type="sibTrans" cxnId="{F2E6AF0C-1049-48B3-8918-7422BA3887EC}">
      <dgm:prSet/>
      <dgm:spPr/>
      <dgm:t>
        <a:bodyPr/>
        <a:lstStyle/>
        <a:p>
          <a:endParaRPr lang="en-US"/>
        </a:p>
      </dgm:t>
    </dgm:pt>
    <dgm:pt modelId="{0C785CBB-9C75-4338-8063-F73BDAA581A7}">
      <dgm:prSet phldrT="[Text]"/>
      <dgm:spPr/>
      <dgm:t>
        <a:bodyPr/>
        <a:lstStyle/>
        <a:p>
          <a:r>
            <a:rPr lang="en-US" dirty="0"/>
            <a:t>Deploy/Collect Feedback</a:t>
          </a:r>
        </a:p>
      </dgm:t>
    </dgm:pt>
    <dgm:pt modelId="{0FCE6097-E231-40C7-A63A-CB2CF4063462}" type="parTrans" cxnId="{CBCBFE63-BAE8-4284-AA98-E5FF44DB3E17}">
      <dgm:prSet/>
      <dgm:spPr/>
      <dgm:t>
        <a:bodyPr/>
        <a:lstStyle/>
        <a:p>
          <a:endParaRPr lang="en-US"/>
        </a:p>
      </dgm:t>
    </dgm:pt>
    <dgm:pt modelId="{2FDEEBE1-BB1A-4721-899B-FC48F8E7A061}" type="sibTrans" cxnId="{CBCBFE63-BAE8-4284-AA98-E5FF44DB3E17}">
      <dgm:prSet/>
      <dgm:spPr/>
      <dgm:t>
        <a:bodyPr/>
        <a:lstStyle/>
        <a:p>
          <a:endParaRPr lang="en-US"/>
        </a:p>
      </dgm:t>
    </dgm:pt>
    <dgm:pt modelId="{5D83264D-F368-4CE7-9399-B61FFB31A812}">
      <dgm:prSet phldrT="[Text]"/>
      <dgm:spPr/>
      <dgm:t>
        <a:bodyPr/>
        <a:lstStyle/>
        <a:p>
          <a:r>
            <a:rPr lang="en-US" dirty="0"/>
            <a:t>Design</a:t>
          </a:r>
        </a:p>
      </dgm:t>
    </dgm:pt>
    <dgm:pt modelId="{D3550C7A-A61F-4CC7-8622-C64E441EF7AC}" type="parTrans" cxnId="{71247BF3-58D2-419D-90C6-B88DA0C73CAE}">
      <dgm:prSet/>
      <dgm:spPr/>
      <dgm:t>
        <a:bodyPr/>
        <a:lstStyle/>
        <a:p>
          <a:endParaRPr lang="en-US"/>
        </a:p>
      </dgm:t>
    </dgm:pt>
    <dgm:pt modelId="{96DC8077-0E63-4215-ACB2-B36495CF0598}" type="sibTrans" cxnId="{71247BF3-58D2-419D-90C6-B88DA0C73CAE}">
      <dgm:prSet/>
      <dgm:spPr/>
      <dgm:t>
        <a:bodyPr/>
        <a:lstStyle/>
        <a:p>
          <a:endParaRPr lang="en-US"/>
        </a:p>
      </dgm:t>
    </dgm:pt>
    <dgm:pt modelId="{1EDA031B-5FC4-4A61-B04F-B07383585D94}" type="pres">
      <dgm:prSet presAssocID="{B9D1EFEC-C9B1-49E3-A34F-C01EEAC2E010}" presName="cycle" presStyleCnt="0">
        <dgm:presLayoutVars>
          <dgm:dir/>
          <dgm:resizeHandles val="exact"/>
        </dgm:presLayoutVars>
      </dgm:prSet>
      <dgm:spPr/>
    </dgm:pt>
    <dgm:pt modelId="{443FE72E-CE70-4F1C-A498-9BD4C6C3DA2E}" type="pres">
      <dgm:prSet presAssocID="{B6390E51-8E84-4D2D-ACC1-D4655523E222}" presName="node" presStyleLbl="node1" presStyleIdx="0" presStyleCnt="6">
        <dgm:presLayoutVars>
          <dgm:bulletEnabled val="1"/>
        </dgm:presLayoutVars>
      </dgm:prSet>
      <dgm:spPr/>
    </dgm:pt>
    <dgm:pt modelId="{047856D3-853C-43A1-AC00-E00246168A63}" type="pres">
      <dgm:prSet presAssocID="{B6390E51-8E84-4D2D-ACC1-D4655523E222}" presName="spNode" presStyleCnt="0"/>
      <dgm:spPr/>
    </dgm:pt>
    <dgm:pt modelId="{F235A583-D0D5-4CA1-BB0E-C11037841828}" type="pres">
      <dgm:prSet presAssocID="{480E5FD8-F9F2-472D-A808-1515466E603C}" presName="sibTrans" presStyleLbl="sibTrans1D1" presStyleIdx="0" presStyleCnt="6"/>
      <dgm:spPr/>
    </dgm:pt>
    <dgm:pt modelId="{0F2EC9BA-70B9-4BF0-8A47-A5EF5FA1ABC6}" type="pres">
      <dgm:prSet presAssocID="{AA31B552-E30C-410D-BD09-43F3E1296C60}" presName="node" presStyleLbl="node1" presStyleIdx="1" presStyleCnt="6">
        <dgm:presLayoutVars>
          <dgm:bulletEnabled val="1"/>
        </dgm:presLayoutVars>
      </dgm:prSet>
      <dgm:spPr/>
    </dgm:pt>
    <dgm:pt modelId="{E1BE306A-5394-42EB-9DB4-7DB0EC994C7F}" type="pres">
      <dgm:prSet presAssocID="{AA31B552-E30C-410D-BD09-43F3E1296C60}" presName="spNode" presStyleCnt="0"/>
      <dgm:spPr/>
    </dgm:pt>
    <dgm:pt modelId="{A01B61D7-3641-4BC7-A763-2AB54764981B}" type="pres">
      <dgm:prSet presAssocID="{EBA8B305-5009-45AF-945B-8B1FE02D2C6F}" presName="sibTrans" presStyleLbl="sibTrans1D1" presStyleIdx="1" presStyleCnt="6"/>
      <dgm:spPr/>
    </dgm:pt>
    <dgm:pt modelId="{0E50A438-10B6-4828-A1F9-3271612D31ED}" type="pres">
      <dgm:prSet presAssocID="{5D83264D-F368-4CE7-9399-B61FFB31A812}" presName="node" presStyleLbl="node1" presStyleIdx="2" presStyleCnt="6">
        <dgm:presLayoutVars>
          <dgm:bulletEnabled val="1"/>
        </dgm:presLayoutVars>
      </dgm:prSet>
      <dgm:spPr/>
    </dgm:pt>
    <dgm:pt modelId="{8046E420-BF0D-47D8-B2CA-09A1570AD0A7}" type="pres">
      <dgm:prSet presAssocID="{5D83264D-F368-4CE7-9399-B61FFB31A812}" presName="spNode" presStyleCnt="0"/>
      <dgm:spPr/>
    </dgm:pt>
    <dgm:pt modelId="{3D588F75-6200-47A3-AB67-C1E8F6733162}" type="pres">
      <dgm:prSet presAssocID="{96DC8077-0E63-4215-ACB2-B36495CF0598}" presName="sibTrans" presStyleLbl="sibTrans1D1" presStyleIdx="2" presStyleCnt="6"/>
      <dgm:spPr/>
    </dgm:pt>
    <dgm:pt modelId="{85C38E4A-D3D6-499E-A969-4D27028C93FA}" type="pres">
      <dgm:prSet presAssocID="{7141A0D0-05D7-46A2-9949-67E73A99EB4B}" presName="node" presStyleLbl="node1" presStyleIdx="3" presStyleCnt="6">
        <dgm:presLayoutVars>
          <dgm:bulletEnabled val="1"/>
        </dgm:presLayoutVars>
      </dgm:prSet>
      <dgm:spPr/>
    </dgm:pt>
    <dgm:pt modelId="{F95B6BF1-D7EB-4211-98CB-01E807A1A14A}" type="pres">
      <dgm:prSet presAssocID="{7141A0D0-05D7-46A2-9949-67E73A99EB4B}" presName="spNode" presStyleCnt="0"/>
      <dgm:spPr/>
    </dgm:pt>
    <dgm:pt modelId="{81CE1FB1-3128-4009-9340-67945B9A719B}" type="pres">
      <dgm:prSet presAssocID="{01AFDC11-EF4F-492A-8A5D-FDE8BFC3A851}" presName="sibTrans" presStyleLbl="sibTrans1D1" presStyleIdx="3" presStyleCnt="6"/>
      <dgm:spPr/>
    </dgm:pt>
    <dgm:pt modelId="{1C4C8406-A3BE-42D5-875A-30B07566F869}" type="pres">
      <dgm:prSet presAssocID="{0DEAC1FA-AC59-4FD6-A5BF-0751D0D184FC}" presName="node" presStyleLbl="node1" presStyleIdx="4" presStyleCnt="6">
        <dgm:presLayoutVars>
          <dgm:bulletEnabled val="1"/>
        </dgm:presLayoutVars>
      </dgm:prSet>
      <dgm:spPr/>
    </dgm:pt>
    <dgm:pt modelId="{888D9ABF-DEE9-427C-84E7-91FB5840D148}" type="pres">
      <dgm:prSet presAssocID="{0DEAC1FA-AC59-4FD6-A5BF-0751D0D184FC}" presName="spNode" presStyleCnt="0"/>
      <dgm:spPr/>
    </dgm:pt>
    <dgm:pt modelId="{86802E9D-E939-45DD-8AC1-9D8B5E45DC2C}" type="pres">
      <dgm:prSet presAssocID="{E279BF61-6153-4A4C-884F-295BA3A19BE4}" presName="sibTrans" presStyleLbl="sibTrans1D1" presStyleIdx="4" presStyleCnt="6"/>
      <dgm:spPr/>
    </dgm:pt>
    <dgm:pt modelId="{E22171F2-AA85-4BC4-AC84-499B38EA332A}" type="pres">
      <dgm:prSet presAssocID="{0C785CBB-9C75-4338-8063-F73BDAA581A7}" presName="node" presStyleLbl="node1" presStyleIdx="5" presStyleCnt="6">
        <dgm:presLayoutVars>
          <dgm:bulletEnabled val="1"/>
        </dgm:presLayoutVars>
      </dgm:prSet>
      <dgm:spPr/>
    </dgm:pt>
    <dgm:pt modelId="{3E00C4B0-F881-4C39-894A-AB055031109A}" type="pres">
      <dgm:prSet presAssocID="{0C785CBB-9C75-4338-8063-F73BDAA581A7}" presName="spNode" presStyleCnt="0"/>
      <dgm:spPr/>
    </dgm:pt>
    <dgm:pt modelId="{9FF01768-8D48-4DB4-9ADC-79CE2A11AC4A}" type="pres">
      <dgm:prSet presAssocID="{2FDEEBE1-BB1A-4721-899B-FC48F8E7A061}" presName="sibTrans" presStyleLbl="sibTrans1D1" presStyleIdx="5" presStyleCnt="6"/>
      <dgm:spPr/>
    </dgm:pt>
  </dgm:ptLst>
  <dgm:cxnLst>
    <dgm:cxn modelId="{F2E6AF0C-1049-48B3-8918-7422BA3887EC}" srcId="{B9D1EFEC-C9B1-49E3-A34F-C01EEAC2E010}" destId="{0DEAC1FA-AC59-4FD6-A5BF-0751D0D184FC}" srcOrd="4" destOrd="0" parTransId="{3148B4B3-6C29-486A-B205-9D5BD4777571}" sibTransId="{E279BF61-6153-4A4C-884F-295BA3A19BE4}"/>
    <dgm:cxn modelId="{72316F0E-A6F5-45C5-A12A-4C62444D5E9E}" srcId="{B9D1EFEC-C9B1-49E3-A34F-C01EEAC2E010}" destId="{7141A0D0-05D7-46A2-9949-67E73A99EB4B}" srcOrd="3" destOrd="0" parTransId="{A999F715-7DC2-42C6-A0EA-5B0711E4B65A}" sibTransId="{01AFDC11-EF4F-492A-8A5D-FDE8BFC3A851}"/>
    <dgm:cxn modelId="{67EB8441-7FCF-4362-A007-BCB5647B455A}" srcId="{B9D1EFEC-C9B1-49E3-A34F-C01EEAC2E010}" destId="{AA31B552-E30C-410D-BD09-43F3E1296C60}" srcOrd="1" destOrd="0" parTransId="{D845B631-06AF-4AE5-ABB1-C5505A9C30C4}" sibTransId="{EBA8B305-5009-45AF-945B-8B1FE02D2C6F}"/>
    <dgm:cxn modelId="{CBCBFE63-BAE8-4284-AA98-E5FF44DB3E17}" srcId="{B9D1EFEC-C9B1-49E3-A34F-C01EEAC2E010}" destId="{0C785CBB-9C75-4338-8063-F73BDAA581A7}" srcOrd="5" destOrd="0" parTransId="{0FCE6097-E231-40C7-A63A-CB2CF4063462}" sibTransId="{2FDEEBE1-BB1A-4721-899B-FC48F8E7A061}"/>
    <dgm:cxn modelId="{8A28564B-ED08-4317-83FF-D14C75CCB9CB}" type="presOf" srcId="{0DEAC1FA-AC59-4FD6-A5BF-0751D0D184FC}" destId="{1C4C8406-A3BE-42D5-875A-30B07566F869}" srcOrd="0" destOrd="0" presId="urn:microsoft.com/office/officeart/2005/8/layout/cycle5"/>
    <dgm:cxn modelId="{6EA83151-639F-42FF-9A67-E61B614E7C0A}" type="presOf" srcId="{AA31B552-E30C-410D-BD09-43F3E1296C60}" destId="{0F2EC9BA-70B9-4BF0-8A47-A5EF5FA1ABC6}" srcOrd="0" destOrd="0" presId="urn:microsoft.com/office/officeart/2005/8/layout/cycle5"/>
    <dgm:cxn modelId="{4D775594-B4F5-410E-AA87-64F153D0125D}" type="presOf" srcId="{96DC8077-0E63-4215-ACB2-B36495CF0598}" destId="{3D588F75-6200-47A3-AB67-C1E8F6733162}" srcOrd="0" destOrd="0" presId="urn:microsoft.com/office/officeart/2005/8/layout/cycle5"/>
    <dgm:cxn modelId="{7975C997-913A-479E-B536-9BA13615169A}" type="presOf" srcId="{B6390E51-8E84-4D2D-ACC1-D4655523E222}" destId="{443FE72E-CE70-4F1C-A498-9BD4C6C3DA2E}" srcOrd="0" destOrd="0" presId="urn:microsoft.com/office/officeart/2005/8/layout/cycle5"/>
    <dgm:cxn modelId="{FCDA8898-CADF-4371-B9E0-5525FB0F106E}" type="presOf" srcId="{01AFDC11-EF4F-492A-8A5D-FDE8BFC3A851}" destId="{81CE1FB1-3128-4009-9340-67945B9A719B}" srcOrd="0" destOrd="0" presId="urn:microsoft.com/office/officeart/2005/8/layout/cycle5"/>
    <dgm:cxn modelId="{563D5FBA-FE1B-492E-BC32-C07478910C3D}" type="presOf" srcId="{2FDEEBE1-BB1A-4721-899B-FC48F8E7A061}" destId="{9FF01768-8D48-4DB4-9ADC-79CE2A11AC4A}" srcOrd="0" destOrd="0" presId="urn:microsoft.com/office/officeart/2005/8/layout/cycle5"/>
    <dgm:cxn modelId="{04675AC1-3034-456B-8DFF-0F169B6D10F4}" type="presOf" srcId="{B9D1EFEC-C9B1-49E3-A34F-C01EEAC2E010}" destId="{1EDA031B-5FC4-4A61-B04F-B07383585D94}" srcOrd="0" destOrd="0" presId="urn:microsoft.com/office/officeart/2005/8/layout/cycle5"/>
    <dgm:cxn modelId="{2C15B4C5-3218-49ED-8D01-21338D229557}" type="presOf" srcId="{0C785CBB-9C75-4338-8063-F73BDAA581A7}" destId="{E22171F2-AA85-4BC4-AC84-499B38EA332A}" srcOrd="0" destOrd="0" presId="urn:microsoft.com/office/officeart/2005/8/layout/cycle5"/>
    <dgm:cxn modelId="{0D650BC8-E647-42CA-AFAB-FF1F6DA99F18}" type="presOf" srcId="{EBA8B305-5009-45AF-945B-8B1FE02D2C6F}" destId="{A01B61D7-3641-4BC7-A763-2AB54764981B}" srcOrd="0" destOrd="0" presId="urn:microsoft.com/office/officeart/2005/8/layout/cycle5"/>
    <dgm:cxn modelId="{C0C04CCA-9C52-452D-9997-1D1040040462}" type="presOf" srcId="{480E5FD8-F9F2-472D-A808-1515466E603C}" destId="{F235A583-D0D5-4CA1-BB0E-C11037841828}" srcOrd="0" destOrd="0" presId="urn:microsoft.com/office/officeart/2005/8/layout/cycle5"/>
    <dgm:cxn modelId="{EC6E56CB-1562-4E54-AF18-0EDCE1280ECA}" type="presOf" srcId="{5D83264D-F368-4CE7-9399-B61FFB31A812}" destId="{0E50A438-10B6-4828-A1F9-3271612D31ED}" srcOrd="0" destOrd="0" presId="urn:microsoft.com/office/officeart/2005/8/layout/cycle5"/>
    <dgm:cxn modelId="{D41EABD1-21AF-4E88-8410-77891B43374F}" type="presOf" srcId="{E279BF61-6153-4A4C-884F-295BA3A19BE4}" destId="{86802E9D-E939-45DD-8AC1-9D8B5E45DC2C}" srcOrd="0" destOrd="0" presId="urn:microsoft.com/office/officeart/2005/8/layout/cycle5"/>
    <dgm:cxn modelId="{319B4BED-EC53-4AE3-B421-8A3D309E36C0}" srcId="{B9D1EFEC-C9B1-49E3-A34F-C01EEAC2E010}" destId="{B6390E51-8E84-4D2D-ACC1-D4655523E222}" srcOrd="0" destOrd="0" parTransId="{16C85C0A-9523-46DC-9EB5-008628B405F8}" sibTransId="{480E5FD8-F9F2-472D-A808-1515466E603C}"/>
    <dgm:cxn modelId="{71247BF3-58D2-419D-90C6-B88DA0C73CAE}" srcId="{B9D1EFEC-C9B1-49E3-A34F-C01EEAC2E010}" destId="{5D83264D-F368-4CE7-9399-B61FFB31A812}" srcOrd="2" destOrd="0" parTransId="{D3550C7A-A61F-4CC7-8622-C64E441EF7AC}" sibTransId="{96DC8077-0E63-4215-ACB2-B36495CF0598}"/>
    <dgm:cxn modelId="{5F7D39F7-18DE-437F-8886-401D819A6338}" type="presOf" srcId="{7141A0D0-05D7-46A2-9949-67E73A99EB4B}" destId="{85C38E4A-D3D6-499E-A969-4D27028C93FA}" srcOrd="0" destOrd="0" presId="urn:microsoft.com/office/officeart/2005/8/layout/cycle5"/>
    <dgm:cxn modelId="{41634CB2-A203-4995-AB97-1100CA75BB3D}" type="presParOf" srcId="{1EDA031B-5FC4-4A61-B04F-B07383585D94}" destId="{443FE72E-CE70-4F1C-A498-9BD4C6C3DA2E}" srcOrd="0" destOrd="0" presId="urn:microsoft.com/office/officeart/2005/8/layout/cycle5"/>
    <dgm:cxn modelId="{582C7159-779A-4ACB-AF93-6C586F1D0973}" type="presParOf" srcId="{1EDA031B-5FC4-4A61-B04F-B07383585D94}" destId="{047856D3-853C-43A1-AC00-E00246168A63}" srcOrd="1" destOrd="0" presId="urn:microsoft.com/office/officeart/2005/8/layout/cycle5"/>
    <dgm:cxn modelId="{ADAF6BE0-E69A-4062-A510-2CCCB092DF83}" type="presParOf" srcId="{1EDA031B-5FC4-4A61-B04F-B07383585D94}" destId="{F235A583-D0D5-4CA1-BB0E-C11037841828}" srcOrd="2" destOrd="0" presId="urn:microsoft.com/office/officeart/2005/8/layout/cycle5"/>
    <dgm:cxn modelId="{BD079EE6-9CCD-4E25-83E1-8AD758149C36}" type="presParOf" srcId="{1EDA031B-5FC4-4A61-B04F-B07383585D94}" destId="{0F2EC9BA-70B9-4BF0-8A47-A5EF5FA1ABC6}" srcOrd="3" destOrd="0" presId="urn:microsoft.com/office/officeart/2005/8/layout/cycle5"/>
    <dgm:cxn modelId="{B076A522-32FE-465B-9CA5-780033A911D6}" type="presParOf" srcId="{1EDA031B-5FC4-4A61-B04F-B07383585D94}" destId="{E1BE306A-5394-42EB-9DB4-7DB0EC994C7F}" srcOrd="4" destOrd="0" presId="urn:microsoft.com/office/officeart/2005/8/layout/cycle5"/>
    <dgm:cxn modelId="{847D77CD-BB0B-4C1D-A922-23BBF6E76FA4}" type="presParOf" srcId="{1EDA031B-5FC4-4A61-B04F-B07383585D94}" destId="{A01B61D7-3641-4BC7-A763-2AB54764981B}" srcOrd="5" destOrd="0" presId="urn:microsoft.com/office/officeart/2005/8/layout/cycle5"/>
    <dgm:cxn modelId="{32159C72-968D-4B76-9BA8-5B2D7D07A60B}" type="presParOf" srcId="{1EDA031B-5FC4-4A61-B04F-B07383585D94}" destId="{0E50A438-10B6-4828-A1F9-3271612D31ED}" srcOrd="6" destOrd="0" presId="urn:microsoft.com/office/officeart/2005/8/layout/cycle5"/>
    <dgm:cxn modelId="{87DC4F28-F8FF-498B-83D6-A3BFFB340DD8}" type="presParOf" srcId="{1EDA031B-5FC4-4A61-B04F-B07383585D94}" destId="{8046E420-BF0D-47D8-B2CA-09A1570AD0A7}" srcOrd="7" destOrd="0" presId="urn:microsoft.com/office/officeart/2005/8/layout/cycle5"/>
    <dgm:cxn modelId="{EF061106-2A40-4290-B8E7-286CEE65BB08}" type="presParOf" srcId="{1EDA031B-5FC4-4A61-B04F-B07383585D94}" destId="{3D588F75-6200-47A3-AB67-C1E8F6733162}" srcOrd="8" destOrd="0" presId="urn:microsoft.com/office/officeart/2005/8/layout/cycle5"/>
    <dgm:cxn modelId="{3E39AA74-9E57-433A-B073-99B0003EFA62}" type="presParOf" srcId="{1EDA031B-5FC4-4A61-B04F-B07383585D94}" destId="{85C38E4A-D3D6-499E-A969-4D27028C93FA}" srcOrd="9" destOrd="0" presId="urn:microsoft.com/office/officeart/2005/8/layout/cycle5"/>
    <dgm:cxn modelId="{EDD28E45-4E3E-4A4C-A7F6-668EBDB0823D}" type="presParOf" srcId="{1EDA031B-5FC4-4A61-B04F-B07383585D94}" destId="{F95B6BF1-D7EB-4211-98CB-01E807A1A14A}" srcOrd="10" destOrd="0" presId="urn:microsoft.com/office/officeart/2005/8/layout/cycle5"/>
    <dgm:cxn modelId="{C2A3F512-54B2-4C72-9A1E-F14A0730C272}" type="presParOf" srcId="{1EDA031B-5FC4-4A61-B04F-B07383585D94}" destId="{81CE1FB1-3128-4009-9340-67945B9A719B}" srcOrd="11" destOrd="0" presId="urn:microsoft.com/office/officeart/2005/8/layout/cycle5"/>
    <dgm:cxn modelId="{651D35D9-0CC2-46EF-B19F-11F34F8B6B8D}" type="presParOf" srcId="{1EDA031B-5FC4-4A61-B04F-B07383585D94}" destId="{1C4C8406-A3BE-42D5-875A-30B07566F869}" srcOrd="12" destOrd="0" presId="urn:microsoft.com/office/officeart/2005/8/layout/cycle5"/>
    <dgm:cxn modelId="{06EBA680-A80C-4EC1-8CA7-57246AA98AC2}" type="presParOf" srcId="{1EDA031B-5FC4-4A61-B04F-B07383585D94}" destId="{888D9ABF-DEE9-427C-84E7-91FB5840D148}" srcOrd="13" destOrd="0" presId="urn:microsoft.com/office/officeart/2005/8/layout/cycle5"/>
    <dgm:cxn modelId="{B73D62CF-281C-4E58-8E70-1BEB40FFC672}" type="presParOf" srcId="{1EDA031B-5FC4-4A61-B04F-B07383585D94}" destId="{86802E9D-E939-45DD-8AC1-9D8B5E45DC2C}" srcOrd="14" destOrd="0" presId="urn:microsoft.com/office/officeart/2005/8/layout/cycle5"/>
    <dgm:cxn modelId="{BBD18F2E-7283-44B5-A1E6-396BDE961D4D}" type="presParOf" srcId="{1EDA031B-5FC4-4A61-B04F-B07383585D94}" destId="{E22171F2-AA85-4BC4-AC84-499B38EA332A}" srcOrd="15" destOrd="0" presId="urn:microsoft.com/office/officeart/2005/8/layout/cycle5"/>
    <dgm:cxn modelId="{2D6DF40F-27EF-44E5-9A21-5ECC25350C74}" type="presParOf" srcId="{1EDA031B-5FC4-4A61-B04F-B07383585D94}" destId="{3E00C4B0-F881-4C39-894A-AB055031109A}" srcOrd="16" destOrd="0" presId="urn:microsoft.com/office/officeart/2005/8/layout/cycle5"/>
    <dgm:cxn modelId="{256BB4A2-519B-4EF4-AD84-757D57B4C3AE}" type="presParOf" srcId="{1EDA031B-5FC4-4A61-B04F-B07383585D94}" destId="{9FF01768-8D48-4DB4-9ADC-79CE2A11AC4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FE72E-CE70-4F1C-A498-9BD4C6C3DA2E}">
      <dsp:nvSpPr>
        <dsp:cNvPr id="0" name=""/>
        <dsp:cNvSpPr/>
      </dsp:nvSpPr>
      <dsp:spPr>
        <a:xfrm>
          <a:off x="3116517" y="1966"/>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Write/Refine Requirements</a:t>
          </a:r>
        </a:p>
      </dsp:txBody>
      <dsp:txXfrm>
        <a:off x="3160848" y="46297"/>
        <a:ext cx="1308462" cy="819468"/>
      </dsp:txXfrm>
    </dsp:sp>
    <dsp:sp modelId="{F235A583-D0D5-4CA1-BB0E-C11037841828}">
      <dsp:nvSpPr>
        <dsp:cNvPr id="0" name=""/>
        <dsp:cNvSpPr/>
      </dsp:nvSpPr>
      <dsp:spPr>
        <a:xfrm>
          <a:off x="1675231" y="456031"/>
          <a:ext cx="4279696" cy="4279696"/>
        </a:xfrm>
        <a:custGeom>
          <a:avLst/>
          <a:gdLst/>
          <a:ahLst/>
          <a:cxnLst/>
          <a:rect l="0" t="0" r="0" b="0"/>
          <a:pathLst>
            <a:path>
              <a:moveTo>
                <a:pt x="3014228" y="186796"/>
              </a:moveTo>
              <a:arcTo wR="2139848" hR="2139848" stAng="176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2EC9BA-70B9-4BF0-8A47-A5EF5FA1ABC6}">
      <dsp:nvSpPr>
        <dsp:cNvPr id="0" name=""/>
        <dsp:cNvSpPr/>
      </dsp:nvSpPr>
      <dsp:spPr>
        <a:xfrm>
          <a:off x="4969681"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Tests</a:t>
          </a:r>
        </a:p>
      </dsp:txBody>
      <dsp:txXfrm>
        <a:off x="5014012" y="1116221"/>
        <a:ext cx="1308462" cy="819468"/>
      </dsp:txXfrm>
    </dsp:sp>
    <dsp:sp modelId="{A01B61D7-3641-4BC7-A763-2AB54764981B}">
      <dsp:nvSpPr>
        <dsp:cNvPr id="0" name=""/>
        <dsp:cNvSpPr/>
      </dsp:nvSpPr>
      <dsp:spPr>
        <a:xfrm>
          <a:off x="1675231" y="456031"/>
          <a:ext cx="4279696" cy="4279696"/>
        </a:xfrm>
        <a:custGeom>
          <a:avLst/>
          <a:gdLst/>
          <a:ahLst/>
          <a:cxnLst/>
          <a:rect l="0" t="0" r="0" b="0"/>
          <a:pathLst>
            <a:path>
              <a:moveTo>
                <a:pt x="4246335" y="1763465"/>
              </a:moveTo>
              <a:arcTo wR="2139848" hR="2139848" stAng="209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50A438-10B6-4828-A1F9-3271612D31ED}">
      <dsp:nvSpPr>
        <dsp:cNvPr id="0" name=""/>
        <dsp:cNvSpPr/>
      </dsp:nvSpPr>
      <dsp:spPr>
        <a:xfrm>
          <a:off x="4969681"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a:t>
          </a:r>
        </a:p>
      </dsp:txBody>
      <dsp:txXfrm>
        <a:off x="5014012" y="3256069"/>
        <a:ext cx="1308462" cy="819468"/>
      </dsp:txXfrm>
    </dsp:sp>
    <dsp:sp modelId="{3D588F75-6200-47A3-AB67-C1E8F6733162}">
      <dsp:nvSpPr>
        <dsp:cNvPr id="0" name=""/>
        <dsp:cNvSpPr/>
      </dsp:nvSpPr>
      <dsp:spPr>
        <a:xfrm>
          <a:off x="1675231" y="456031"/>
          <a:ext cx="4279696" cy="4279696"/>
        </a:xfrm>
        <a:custGeom>
          <a:avLst/>
          <a:gdLst/>
          <a:ahLst/>
          <a:cxnLst/>
          <a:rect l="0" t="0" r="0" b="0"/>
          <a:pathLst>
            <a:path>
              <a:moveTo>
                <a:pt x="3501588" y="3790488"/>
              </a:moveTo>
              <a:arcTo wR="2139848" hR="2139848" stAng="30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C38E4A-D3D6-499E-A969-4D27028C93FA}">
      <dsp:nvSpPr>
        <dsp:cNvPr id="0" name=""/>
        <dsp:cNvSpPr/>
      </dsp:nvSpPr>
      <dsp:spPr>
        <a:xfrm>
          <a:off x="3116517" y="4281663"/>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Code</a:t>
          </a:r>
        </a:p>
      </dsp:txBody>
      <dsp:txXfrm>
        <a:off x="3160848" y="4325994"/>
        <a:ext cx="1308462" cy="819468"/>
      </dsp:txXfrm>
    </dsp:sp>
    <dsp:sp modelId="{81CE1FB1-3128-4009-9340-67945B9A719B}">
      <dsp:nvSpPr>
        <dsp:cNvPr id="0" name=""/>
        <dsp:cNvSpPr/>
      </dsp:nvSpPr>
      <dsp:spPr>
        <a:xfrm>
          <a:off x="1675231" y="456031"/>
          <a:ext cx="4279696" cy="4279696"/>
        </a:xfrm>
        <a:custGeom>
          <a:avLst/>
          <a:gdLst/>
          <a:ahLst/>
          <a:cxnLst/>
          <a:rect l="0" t="0" r="0" b="0"/>
          <a:pathLst>
            <a:path>
              <a:moveTo>
                <a:pt x="1265468" y="4092899"/>
              </a:moveTo>
              <a:arcTo wR="2139848" hR="2139848" stAng="68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C8406-A3BE-42D5-875A-30B07566F869}">
      <dsp:nvSpPr>
        <dsp:cNvPr id="0" name=""/>
        <dsp:cNvSpPr/>
      </dsp:nvSpPr>
      <dsp:spPr>
        <a:xfrm>
          <a:off x="1263354"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Debug or Redesign until Tests Pass</a:t>
          </a:r>
        </a:p>
      </dsp:txBody>
      <dsp:txXfrm>
        <a:off x="1307685" y="3256069"/>
        <a:ext cx="1308462" cy="819468"/>
      </dsp:txXfrm>
    </dsp:sp>
    <dsp:sp modelId="{86802E9D-E939-45DD-8AC1-9D8B5E45DC2C}">
      <dsp:nvSpPr>
        <dsp:cNvPr id="0" name=""/>
        <dsp:cNvSpPr/>
      </dsp:nvSpPr>
      <dsp:spPr>
        <a:xfrm>
          <a:off x="1675231" y="456031"/>
          <a:ext cx="4279696" cy="4279696"/>
        </a:xfrm>
        <a:custGeom>
          <a:avLst/>
          <a:gdLst/>
          <a:ahLst/>
          <a:cxnLst/>
          <a:rect l="0" t="0" r="0" b="0"/>
          <a:pathLst>
            <a:path>
              <a:moveTo>
                <a:pt x="33361" y="2516230"/>
              </a:moveTo>
              <a:arcTo wR="2139848" hR="2139848" stAng="101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2171F2-AA85-4BC4-AC84-499B38EA332A}">
      <dsp:nvSpPr>
        <dsp:cNvPr id="0" name=""/>
        <dsp:cNvSpPr/>
      </dsp:nvSpPr>
      <dsp:spPr>
        <a:xfrm>
          <a:off x="1263354"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Deploy/Collect Feedback</a:t>
          </a:r>
        </a:p>
      </dsp:txBody>
      <dsp:txXfrm>
        <a:off x="1307685" y="1116221"/>
        <a:ext cx="1308462" cy="819468"/>
      </dsp:txXfrm>
    </dsp:sp>
    <dsp:sp modelId="{9FF01768-8D48-4DB4-9ADC-79CE2A11AC4A}">
      <dsp:nvSpPr>
        <dsp:cNvPr id="0" name=""/>
        <dsp:cNvSpPr/>
      </dsp:nvSpPr>
      <dsp:spPr>
        <a:xfrm>
          <a:off x="1675231" y="456031"/>
          <a:ext cx="4279696" cy="4279696"/>
        </a:xfrm>
        <a:custGeom>
          <a:avLst/>
          <a:gdLst/>
          <a:ahLst/>
          <a:cxnLst/>
          <a:rect l="0" t="0" r="0" b="0"/>
          <a:pathLst>
            <a:path>
              <a:moveTo>
                <a:pt x="778107" y="489207"/>
              </a:moveTo>
              <a:arcTo wR="2139848" hR="2139848" stAng="138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7157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1/18/2022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1/18/2022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1/18/2022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1/18/2022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1/18/2022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1/18/2022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1/18/2022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1/18/2022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1/18/2022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1/18/2022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1/18/2022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1/18/2022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Lesson 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lstStyle/>
          <a:p>
            <a:r>
              <a:rPr lang="en-US" dirty="0"/>
              <a:t>The course will mirror the steps of the software engineering life cycle</a:t>
            </a:r>
          </a:p>
          <a:p>
            <a:pPr lvl="1"/>
            <a:r>
              <a:rPr lang="en-US" dirty="0"/>
              <a:t>starting with requirements, through testing and deployment</a:t>
            </a:r>
          </a:p>
          <a:p>
            <a:pPr lvl="1"/>
            <a:r>
              <a:rPr lang="en-US" dirty="0"/>
              <a:t>we will move some material forward to make sure that you have the learning you need when you need it</a:t>
            </a:r>
          </a:p>
          <a:p>
            <a:pPr lvl="1"/>
            <a:r>
              <a:rPr lang="en-US" dirty="0"/>
              <a:t>Will start with several individual homework assignments</a:t>
            </a:r>
          </a:p>
          <a:p>
            <a:pPr lvl="1"/>
            <a:r>
              <a:rPr lang="en-US" dirty="0"/>
              <a:t>Then a group project, done in teams of about 4 people</a:t>
            </a:r>
          </a:p>
          <a:p>
            <a:pPr lvl="1"/>
            <a:endParaRPr lang="en-US" dirty="0"/>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11651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Visual Studio Code as our IDE</a:t>
            </a:r>
          </a:p>
          <a:p>
            <a:pPr lvl="1"/>
            <a:r>
              <a:rPr lang="en-US" dirty="0"/>
              <a:t>REACT for web pages</a:t>
            </a:r>
          </a:p>
          <a:p>
            <a:pPr lvl="1"/>
            <a:r>
              <a:rPr lang="en-US" dirty="0"/>
              <a:t>Also git, and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fontScale="92500"/>
          </a:bodyPr>
          <a:lstStyle/>
          <a:p>
            <a:r>
              <a:rPr lang="en-US" dirty="0"/>
              <a:t>Our goal is to provide a productive learning environment to both remote and on-the-ground students</a:t>
            </a:r>
          </a:p>
          <a:p>
            <a:r>
              <a:rPr lang="en-US" dirty="0"/>
              <a:t>100% attendance is expected for both on-the-ground and remote sections</a:t>
            </a:r>
          </a:p>
          <a:p>
            <a:r>
              <a:rPr lang="en-US" dirty="0"/>
              <a:t>Classes will include both lectures and in-class activities.</a:t>
            </a:r>
          </a:p>
          <a:p>
            <a:r>
              <a:rPr lang="en-US" dirty="0"/>
              <a:t>Be sure to bring your laptop</a:t>
            </a:r>
          </a:p>
          <a:p>
            <a:r>
              <a:rPr lang="en-US" dirty="0"/>
              <a:t>Weekly slides will be posted in advance, so be prepared to ask and answer questions about the material.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In-Class Exercises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lstStyle/>
          <a:p>
            <a:r>
              <a:rPr lang="en-US" dirty="0"/>
              <a:t>There will often be in-class exercises to give you practice with the technologies we will use.</a:t>
            </a:r>
          </a:p>
          <a:p>
            <a:r>
              <a:rPr lang="en-US" dirty="0"/>
              <a:t>In addition, there will be tutorials posted on the web.</a:t>
            </a:r>
          </a:p>
          <a:p>
            <a:r>
              <a:rPr lang="en-US" dirty="0"/>
              <a:t>Typically, will consist of structured steps that will guide you through a typical task</a:t>
            </a:r>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50465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BC58-147E-4C33-ABC8-E44860A8D44C}"/>
              </a:ext>
            </a:extLst>
          </p:cNvPr>
          <p:cNvSpPr>
            <a:spLocks noGrp="1"/>
          </p:cNvSpPr>
          <p:nvPr>
            <p:ph type="title"/>
          </p:nvPr>
        </p:nvSpPr>
        <p:spPr/>
        <p:txBody>
          <a:bodyPr/>
          <a:lstStyle/>
          <a:p>
            <a:r>
              <a:rPr lang="en-US" dirty="0"/>
              <a:t>Course Mechanics (Wand section)</a:t>
            </a:r>
          </a:p>
        </p:txBody>
      </p:sp>
      <p:sp>
        <p:nvSpPr>
          <p:cNvPr id="3" name="Content Placeholder 2">
            <a:extLst>
              <a:ext uri="{FF2B5EF4-FFF2-40B4-BE49-F238E27FC236}">
                <a16:creationId xmlns:a16="http://schemas.microsoft.com/office/drawing/2014/main" id="{4A81A559-D5FA-4958-B67B-8BD65B95EA62}"/>
              </a:ext>
            </a:extLst>
          </p:cNvPr>
          <p:cNvSpPr>
            <a:spLocks noGrp="1"/>
          </p:cNvSpPr>
          <p:nvPr>
            <p:ph idx="1"/>
          </p:nvPr>
        </p:nvSpPr>
        <p:spPr/>
        <p:txBody>
          <a:bodyPr/>
          <a:lstStyle/>
          <a:p>
            <a:r>
              <a:rPr lang="en-US" dirty="0"/>
              <a:t>Professor Wand’s section will be remote-only.</a:t>
            </a:r>
          </a:p>
          <a:p>
            <a:r>
              <a:rPr lang="en-US" dirty="0"/>
              <a:t>Students in this section will be expected to leave their cameras ON for the duration of the class.</a:t>
            </a:r>
          </a:p>
          <a:p>
            <a:r>
              <a:rPr lang="en-US" dirty="0"/>
              <a:t>Students in this section will be expected to read the slides before coming to class.</a:t>
            </a:r>
          </a:p>
          <a:p>
            <a:r>
              <a:rPr lang="en-US" dirty="0"/>
              <a:t>Students in this section will be expected to come to class prepared with </a:t>
            </a:r>
            <a:r>
              <a:rPr lang="en-US" dirty="0">
                <a:solidFill>
                  <a:srgbClr val="FF0000"/>
                </a:solidFill>
              </a:rPr>
              <a:t>two questions </a:t>
            </a:r>
            <a:r>
              <a:rPr lang="en-US" dirty="0"/>
              <a:t>to ask about the week’s material.</a:t>
            </a:r>
          </a:p>
          <a:p>
            <a:pPr marL="457200" lvl="1" indent="0">
              <a:buNone/>
            </a:pPr>
            <a:endParaRPr lang="en-US" dirty="0"/>
          </a:p>
        </p:txBody>
      </p:sp>
      <p:sp>
        <p:nvSpPr>
          <p:cNvPr id="4" name="Slide Number Placeholder 3">
            <a:extLst>
              <a:ext uri="{FF2B5EF4-FFF2-40B4-BE49-F238E27FC236}">
                <a16:creationId xmlns:a16="http://schemas.microsoft.com/office/drawing/2014/main" id="{A29515F2-6F31-4A55-9336-BC1517625734}"/>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51299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p:txBody>
          <a:bodyPr>
            <a:normAutofit/>
          </a:bodyPr>
          <a:lstStyle/>
          <a:p>
            <a:r>
              <a:rPr lang="en-US" dirty="0"/>
              <a:t>There will be four homework assignments due during the first half of the term, plus a final project that will be due at the end of the term.</a:t>
            </a:r>
          </a:p>
          <a:p>
            <a:r>
              <a:rPr lang="en-US" dirty="0"/>
              <a:t>You will complete the assignments individually, and the project in a group of 4 or 5.</a:t>
            </a:r>
          </a:p>
          <a:p>
            <a:r>
              <a:rPr lang="en-US" dirty="0"/>
              <a:t>The overall grading breakdown is:</a:t>
            </a:r>
          </a:p>
          <a:p>
            <a:pPr lvl="1"/>
            <a:r>
              <a:rPr lang="en-US" dirty="0"/>
              <a:t>35% Homeworks</a:t>
            </a:r>
          </a:p>
          <a:p>
            <a:pPr lvl="1"/>
            <a:r>
              <a:rPr lang="en-US" dirty="0"/>
              <a:t>35% Team Project</a:t>
            </a:r>
          </a:p>
          <a:p>
            <a:pPr lvl="1"/>
            <a:r>
              <a:rPr lang="en-US" dirty="0"/>
              <a:t>10% Quizzes and in-class activities</a:t>
            </a:r>
          </a:p>
          <a:p>
            <a:pPr lvl="1"/>
            <a:r>
              <a:rPr lang="en-US" dirty="0"/>
              <a:t>20% Final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a:p>
        </p:txBody>
      </p:sp>
    </p:spTree>
    <p:extLst>
      <p:ext uri="{BB962C8B-B14F-4D97-AF65-F5344CB8AC3E}">
        <p14:creationId xmlns:p14="http://schemas.microsoft.com/office/powerpoint/2010/main" val="319186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 by opening a regrade request in </a:t>
            </a:r>
            <a:r>
              <a:rPr lang="en-US" dirty="0" err="1"/>
              <a:t>GradeScope</a:t>
            </a:r>
            <a:r>
              <a:rPr lang="en-US" dirty="0"/>
              <a:t>. </a:t>
            </a:r>
          </a:p>
          <a:p>
            <a:pPr lvl="1"/>
            <a:r>
              <a:rPr lang="en-US" dirty="0"/>
              <a:t>Do </a:t>
            </a:r>
            <a:r>
              <a:rPr lang="en-US" dirty="0">
                <a:solidFill>
                  <a:srgbClr val="FF0000"/>
                </a:solidFill>
              </a:rPr>
              <a:t>not</a:t>
            </a:r>
            <a:r>
              <a:rPr lang="en-US" dirty="0"/>
              <a:t> post on Piazza or email your TA or instructor </a:t>
            </a:r>
          </a:p>
          <a:p>
            <a:pPr lvl="2"/>
            <a:r>
              <a:rPr lang="en-US" dirty="0" err="1"/>
              <a:t>GradeScope</a:t>
            </a:r>
            <a:r>
              <a:rPr lang="en-US" dirty="0"/>
              <a:t> provides an interface that allows us to review all regrade requests in one place. </a:t>
            </a:r>
          </a:p>
          <a:p>
            <a:pPr lvl="1"/>
            <a:r>
              <a:rPr lang="en-US" dirty="0"/>
              <a:t>All regrade requests must be submitted within 7 days from your receipt of the graded work.</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p:txBody>
          <a:bodyPr>
            <a:normAutofit/>
          </a:bodyPr>
          <a:lstStyle/>
          <a:p>
            <a:r>
              <a:rPr lang="en-US" dirty="0"/>
              <a:t>Your work is late if it is not turned in by the deadline. </a:t>
            </a:r>
          </a:p>
          <a:p>
            <a:pPr lvl="1"/>
            <a:r>
              <a:rPr lang="en-US" dirty="0"/>
              <a:t>10% will be deducted for late HW assignments turned in within 24 hours after the due date </a:t>
            </a:r>
          </a:p>
          <a:p>
            <a:pPr lvl="1"/>
            <a:r>
              <a:rPr lang="en-US" dirty="0"/>
              <a:t>HW assignments submitted more than 24 hours late will receive a zero.</a:t>
            </a:r>
          </a:p>
          <a:p>
            <a:pPr lvl="1"/>
            <a:r>
              <a:rPr lang="en-US" dirty="0"/>
              <a:t>If you're worried about being busy around the time of a HW submission, please plan ahead and get started early.</a:t>
            </a:r>
          </a:p>
          <a:p>
            <a:pPr lvl="1"/>
            <a:r>
              <a:rPr lang="en-US" dirty="0"/>
              <a:t>If you have an accommodation from Disability Services, you must request it for each assignment.</a:t>
            </a:r>
          </a:p>
        </p:txBody>
      </p:sp>
      <p:sp>
        <p:nvSpPr>
          <p:cNvPr id="259" name="Slide Number"/>
          <p:cNvSpPr txBox="1">
            <a:spLocks noGrp="1"/>
          </p:cNvSpPr>
          <p:nvPr>
            <p:ph type="sldNum" sz="quarter" idx="12"/>
          </p:nvPr>
        </p:nvSpPr>
        <p:spPr/>
        <p:txBody>
          <a:bodyPr/>
          <a:lstStyle/>
          <a:p>
            <a:fld id="{86CB4B4D-7CA3-9044-876B-883B54F8677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fail the class.</a:t>
            </a:r>
          </a:p>
          <a:p>
            <a:r>
              <a:rPr lang="en-US" dirty="0"/>
              <a:t>You are responsible for protecting your work. If someone uses your work, with or without your permission, you fail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19</a:t>
            </a:fld>
            <a:endParaRPr lang="en-US"/>
          </a:p>
        </p:txBody>
      </p:sp>
    </p:spTree>
    <p:extLst>
      <p:ext uri="{BB962C8B-B14F-4D97-AF65-F5344CB8AC3E}">
        <p14:creationId xmlns:p14="http://schemas.microsoft.com/office/powerpoint/2010/main" val="422318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6A155A6F-7642-4401-9E02-DEBB5958D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39" y="1694887"/>
            <a:ext cx="2708548" cy="2708548"/>
          </a:xfrm>
        </p:spPr>
      </p:pic>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sp>
        <p:nvSpPr>
          <p:cNvPr id="3" name="TextBox 2">
            <a:extLst>
              <a:ext uri="{FF2B5EF4-FFF2-40B4-BE49-F238E27FC236}">
                <a16:creationId xmlns:a16="http://schemas.microsoft.com/office/drawing/2014/main" id="{81AF1A5E-CF2C-4F6C-AD06-8F79A5F94003}"/>
              </a:ext>
            </a:extLst>
          </p:cNvPr>
          <p:cNvSpPr txBox="1"/>
          <p:nvPr/>
        </p:nvSpPr>
        <p:spPr>
          <a:xfrm>
            <a:off x="9247913" y="4848468"/>
            <a:ext cx="2180397"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     </a:t>
            </a:r>
          </a:p>
        </p:txBody>
      </p:sp>
      <p:sp>
        <p:nvSpPr>
          <p:cNvPr id="14" name="TextBox 13">
            <a:extLst>
              <a:ext uri="{FF2B5EF4-FFF2-40B4-BE49-F238E27FC236}">
                <a16:creationId xmlns:a16="http://schemas.microsoft.com/office/drawing/2014/main" id="{1A2C6B78-75B5-4B9F-94DD-D71A7F3DFA6F}"/>
              </a:ext>
            </a:extLst>
          </p:cNvPr>
          <p:cNvSpPr txBox="1"/>
          <p:nvPr/>
        </p:nvSpPr>
        <p:spPr>
          <a:xfrm>
            <a:off x="499614" y="4848468"/>
            <a:ext cx="2180397"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Jonathan Bell</a:t>
            </a:r>
          </a:p>
        </p:txBody>
      </p:sp>
      <p:sp>
        <p:nvSpPr>
          <p:cNvPr id="15" name="TextBox 14">
            <a:extLst>
              <a:ext uri="{FF2B5EF4-FFF2-40B4-BE49-F238E27FC236}">
                <a16:creationId xmlns:a16="http://schemas.microsoft.com/office/drawing/2014/main" id="{418EBC79-D586-4EF1-9F65-B76A9E709F75}"/>
              </a:ext>
            </a:extLst>
          </p:cNvPr>
          <p:cNvSpPr txBox="1"/>
          <p:nvPr/>
        </p:nvSpPr>
        <p:spPr>
          <a:xfrm>
            <a:off x="3412239" y="4896558"/>
            <a:ext cx="2180397"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a:t>
            </a:r>
            <a:r>
              <a:rPr lang="en-US" sz="2625" dirty="0" err="1">
                <a:latin typeface="Calibri" panose="020F0502020204030204" pitchFamily="34" charset="0"/>
                <a:cs typeface="Calibri" panose="020F0502020204030204" pitchFamily="34" charset="0"/>
              </a:rPr>
              <a:t>Bhutta</a:t>
            </a:r>
            <a:endParaRPr lang="en-US" sz="2625" dirty="0">
              <a:latin typeface="Calibri" panose="020F0502020204030204" pitchFamily="34" charset="0"/>
              <a:cs typeface="Calibri" panose="020F0502020204030204" pitchFamily="34" charset="0"/>
            </a:endParaRPr>
          </a:p>
        </p:txBody>
      </p:sp>
      <p:pic>
        <p:nvPicPr>
          <p:cNvPr id="7" name="Picture 6" descr="A person wearing glasses&#10;&#10;Description automatically generated with medium confidence">
            <a:extLst>
              <a:ext uri="{FF2B5EF4-FFF2-40B4-BE49-F238E27FC236}">
                <a16:creationId xmlns:a16="http://schemas.microsoft.com/office/drawing/2014/main" id="{DD1A8293-F77C-4F00-85AE-1615F25D0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164" y="1694887"/>
            <a:ext cx="2708548" cy="2708548"/>
          </a:xfrm>
          <a:prstGeom prst="rect">
            <a:avLst/>
          </a:prstGeom>
        </p:spPr>
      </p:pic>
      <p:pic>
        <p:nvPicPr>
          <p:cNvPr id="11" name="Picture 10" descr="A person with a beard and glasses&#10;&#10;Description automatically generated with medium confidence">
            <a:extLst>
              <a:ext uri="{FF2B5EF4-FFF2-40B4-BE49-F238E27FC236}">
                <a16:creationId xmlns:a16="http://schemas.microsoft.com/office/drawing/2014/main" id="{C9462614-82D8-4958-A5B4-5F16E0AB0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789" y="1694886"/>
            <a:ext cx="2708547" cy="2708547"/>
          </a:xfrm>
          <a:prstGeom prst="rect">
            <a:avLst/>
          </a:prstGeom>
        </p:spPr>
      </p:pic>
      <p:pic>
        <p:nvPicPr>
          <p:cNvPr id="17" name="Picture 16" descr="A picture containing person, sky, person, outdoor&#10;&#10;Description automatically generated">
            <a:extLst>
              <a:ext uri="{FF2B5EF4-FFF2-40B4-BE49-F238E27FC236}">
                <a16:creationId xmlns:a16="http://schemas.microsoft.com/office/drawing/2014/main" id="{70D8630F-1DE6-435F-80AB-48F303CB9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3413" y="1694886"/>
            <a:ext cx="2708548" cy="2708548"/>
          </a:xfrm>
          <a:prstGeom prst="rect">
            <a:avLst/>
          </a:prstGeom>
        </p:spPr>
      </p:pic>
      <p:sp>
        <p:nvSpPr>
          <p:cNvPr id="20" name="TextBox 19">
            <a:extLst>
              <a:ext uri="{FF2B5EF4-FFF2-40B4-BE49-F238E27FC236}">
                <a16:creationId xmlns:a16="http://schemas.microsoft.com/office/drawing/2014/main" id="{D16E5566-85D7-406C-B09F-8BA05E7E35AC}"/>
              </a:ext>
            </a:extLst>
          </p:cNvPr>
          <p:cNvSpPr txBox="1"/>
          <p:nvPr/>
        </p:nvSpPr>
        <p:spPr>
          <a:xfrm>
            <a:off x="6330076" y="4896558"/>
            <a:ext cx="2180397" cy="904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Ferdinand Vesely</a:t>
            </a:r>
          </a:p>
        </p:txBody>
      </p:sp>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You are free to reuse small snippets of example code found on the Internet (e.g. via </a:t>
            </a:r>
            <a:r>
              <a:rPr lang="en-US" dirty="0" err="1"/>
              <a:t>StackOverflow</a:t>
            </a:r>
            <a:r>
              <a:rPr lang="en-US" dirty="0"/>
              <a:t>) provided that it is attributed. </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a:p>
        </p:txBody>
      </p:sp>
    </p:spTree>
    <p:extLst>
      <p:ext uri="{BB962C8B-B14F-4D97-AF65-F5344CB8AC3E}">
        <p14:creationId xmlns:p14="http://schemas.microsoft.com/office/powerpoint/2010/main" val="166563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199" y="1500160"/>
            <a:ext cx="10515599" cy="4351338"/>
          </a:xfrm>
        </p:spPr>
        <p:txBody>
          <a:bodyPr>
            <a:normAutofit/>
          </a:bodyPr>
          <a:lstStyle/>
          <a:p>
            <a:r>
              <a:rPr lang="en-US" dirty="0"/>
              <a:t>Canvas</a:t>
            </a:r>
          </a:p>
          <a:p>
            <a:r>
              <a:rPr lang="en-US" dirty="0"/>
              <a:t>Course web page (https://neu-se.github.io/CS4530-CS5500-Spring-2022)</a:t>
            </a:r>
          </a:p>
          <a:p>
            <a:pPr lvl="1"/>
            <a:r>
              <a:rPr lang="en-US" dirty="0"/>
              <a:t>Canvas and the course web site will mirror each other.</a:t>
            </a:r>
          </a:p>
          <a:p>
            <a:pPr lvl="1"/>
            <a:r>
              <a:rPr lang="en-US" dirty="0"/>
              <a:t>Assignments, important notices, etc., will appear in both places.</a:t>
            </a:r>
          </a:p>
          <a:p>
            <a:r>
              <a:rPr lang="en-US" dirty="0"/>
              <a:t>Piazza (see Canvas for link)</a:t>
            </a:r>
          </a:p>
          <a:p>
            <a:pPr lvl="1"/>
            <a:r>
              <a:rPr lang="en-US" dirty="0"/>
              <a:t>for questions about assignments, etc.</a:t>
            </a:r>
          </a:p>
          <a:p>
            <a:r>
              <a:rPr lang="en-US" dirty="0"/>
              <a:t>Slack (for Prof. Wand’s section only)</a:t>
            </a:r>
          </a:p>
          <a:p>
            <a:pPr lvl="1"/>
            <a:r>
              <a:rPr lang="en-US" dirty="0"/>
              <a:t>For communication when we are in Zoom breakout rooms.</a:t>
            </a:r>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285591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a:p>
        </p:txBody>
      </p:sp>
    </p:spTree>
    <p:extLst>
      <p:ext uri="{BB962C8B-B14F-4D97-AF65-F5344CB8AC3E}">
        <p14:creationId xmlns:p14="http://schemas.microsoft.com/office/powerpoint/2010/main" val="279846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p:txBody>
          <a:bodyPr/>
          <a:lstStyle/>
          <a:p>
            <a:r>
              <a:rPr lang="en-US" dirty="0"/>
              <a:t>We have around 360 students and 18 teaching assistants.</a:t>
            </a:r>
          </a:p>
          <a:p>
            <a:r>
              <a:rPr lang="en-US" dirty="0"/>
              <a:t>Their pictures are on the website as soon as we collect them</a:t>
            </a:r>
          </a:p>
          <a:p>
            <a:r>
              <a:rPr lang="en-US" dirty="0"/>
              <a:t>They will have office hours online, using Khoury Office Hours app.</a:t>
            </a:r>
          </a:p>
          <a:p>
            <a:pPr marL="0" indent="0">
              <a:buNone/>
            </a:pP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refers to the tools and processes that we use to </a:t>
            </a:r>
          </a:p>
          <a:p>
            <a:pPr lvl="1"/>
            <a:r>
              <a:rPr lang="en-US" dirty="0"/>
              <a:t>design, </a:t>
            </a:r>
          </a:p>
          <a:p>
            <a:pPr lvl="1"/>
            <a:r>
              <a:rPr lang="en-US" dirty="0"/>
              <a:t>construct, and</a:t>
            </a:r>
          </a:p>
          <a:p>
            <a:pPr lvl="1"/>
            <a:r>
              <a:rPr lang="en-US" dirty="0"/>
              <a:t> maintain programs </a:t>
            </a:r>
          </a:p>
          <a:p>
            <a:pPr lvl="1"/>
            <a:r>
              <a:rPr lang="en-US" dirty="0"/>
              <a:t>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Tree>
    <p:extLst>
      <p:ext uri="{BB962C8B-B14F-4D97-AF65-F5344CB8AC3E}">
        <p14:creationId xmlns:p14="http://schemas.microsoft.com/office/powerpoint/2010/main" val="17134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4EE9B-4B22-4D9D-95F2-CAEA65667548}"/>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itle 4">
            <a:extLst>
              <a:ext uri="{FF2B5EF4-FFF2-40B4-BE49-F238E27FC236}">
                <a16:creationId xmlns:a16="http://schemas.microsoft.com/office/drawing/2014/main" id="{65F9897E-4DE5-4258-B3FD-2BB8BE4A3DCA}"/>
              </a:ext>
            </a:extLst>
          </p:cNvPr>
          <p:cNvSpPr>
            <a:spLocks noGrp="1"/>
          </p:cNvSpPr>
          <p:nvPr>
            <p:ph type="title" idx="4294967295"/>
          </p:nvPr>
        </p:nvSpPr>
        <p:spPr>
          <a:xfrm>
            <a:off x="162560" y="1645920"/>
            <a:ext cx="4632960" cy="3484880"/>
          </a:xfrm>
        </p:spPr>
        <p:txBody>
          <a:bodyPr>
            <a:normAutofit fontScale="90000"/>
          </a:bodyPr>
          <a:lstStyle/>
          <a:p>
            <a:r>
              <a:rPr lang="en-US" dirty="0"/>
              <a:t>Software Engineering encompasses the entire software development life cycle</a:t>
            </a:r>
          </a:p>
        </p:txBody>
      </p:sp>
      <p:graphicFrame>
        <p:nvGraphicFramePr>
          <p:cNvPr id="6" name="Diagram 5">
            <a:extLst>
              <a:ext uri="{FF2B5EF4-FFF2-40B4-BE49-F238E27FC236}">
                <a16:creationId xmlns:a16="http://schemas.microsoft.com/office/drawing/2014/main" id="{3C58AE1F-7F31-4E49-8071-F3E4503FBC8E}"/>
              </a:ext>
            </a:extLst>
          </p:cNvPr>
          <p:cNvGraphicFramePr/>
          <p:nvPr>
            <p:extLst>
              <p:ext uri="{D42A27DB-BD31-4B8C-83A1-F6EECF244321}">
                <p14:modId xmlns:p14="http://schemas.microsoft.com/office/powerpoint/2010/main" val="484519842"/>
              </p:ext>
            </p:extLst>
          </p:nvPr>
        </p:nvGraphicFramePr>
        <p:xfrm>
          <a:off x="4561840" y="833120"/>
          <a:ext cx="7630160" cy="519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7150E169-B8BD-4052-A80E-E38069179F86}"/>
              </a:ext>
            </a:extLst>
          </p:cNvPr>
          <p:cNvCxnSpPr/>
          <p:nvPr/>
        </p:nvCxnSpPr>
        <p:spPr>
          <a:xfrm>
            <a:off x="4937760" y="385011"/>
            <a:ext cx="0" cy="60831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19210-064D-4723-B315-AF5F6E373DCD}"/>
              </a:ext>
            </a:extLst>
          </p:cNvPr>
          <p:cNvSpPr>
            <a:spLocks noGrp="1"/>
          </p:cNvSpPr>
          <p:nvPr>
            <p:ph type="title"/>
          </p:nvPr>
        </p:nvSpPr>
        <p:spPr/>
        <p:txBody>
          <a:bodyPr/>
          <a:lstStyle/>
          <a:p>
            <a:r>
              <a:rPr lang="en-US"/>
              <a:t>But this raises many questions</a:t>
            </a:r>
            <a:endParaRPr lang="en-US" dirty="0"/>
          </a:p>
        </p:txBody>
      </p:sp>
      <p:sp>
        <p:nvSpPr>
          <p:cNvPr id="4" name="Content Placeholder 3">
            <a:extLst>
              <a:ext uri="{FF2B5EF4-FFF2-40B4-BE49-F238E27FC236}">
                <a16:creationId xmlns:a16="http://schemas.microsoft.com/office/drawing/2014/main" id="{36F72267-A1BB-4BD1-A54B-EAFF10E7506A}"/>
              </a:ext>
            </a:extLst>
          </p:cNvPr>
          <p:cNvSpPr>
            <a:spLocks noGrp="1"/>
          </p:cNvSpPr>
          <p:nvPr>
            <p:ph idx="1"/>
          </p:nvPr>
        </p:nvSpPr>
        <p:spPr/>
        <p:txBody>
          <a:bodyPr/>
          <a:lstStyle/>
          <a:p>
            <a:r>
              <a:rPr lang="en-US" dirty="0"/>
              <a:t>How big is each cycle?</a:t>
            </a:r>
          </a:p>
          <a:p>
            <a:pPr lvl="1"/>
            <a:r>
              <a:rPr lang="en-US" dirty="0"/>
              <a:t>In code to be written?</a:t>
            </a:r>
          </a:p>
          <a:p>
            <a:pPr lvl="1"/>
            <a:r>
              <a:rPr lang="en-US" dirty="0"/>
              <a:t>In time?</a:t>
            </a:r>
          </a:p>
          <a:p>
            <a:pPr lvl="1"/>
            <a:r>
              <a:rPr lang="en-US" dirty="0"/>
              <a:t>In person-power?</a:t>
            </a:r>
          </a:p>
          <a:p>
            <a:r>
              <a:rPr lang="en-US" dirty="0"/>
              <a:t>Can you have multiple cycles going at once?</a:t>
            </a:r>
          </a:p>
          <a:p>
            <a:r>
              <a:rPr lang="en-US" dirty="0"/>
              <a:t>What artifacts need to be produced at the end of each stage?</a:t>
            </a:r>
          </a:p>
          <a:p>
            <a:pPr lvl="1"/>
            <a:r>
              <a:rPr lang="en-US" dirty="0"/>
              <a:t>Need to prepare for the next time through the cycle.</a:t>
            </a:r>
          </a:p>
          <a:p>
            <a:pPr lvl="1"/>
            <a:r>
              <a:rPr lang="en-US" dirty="0"/>
              <a:t>Need to document what was done, so that others can build on your work.</a:t>
            </a:r>
          </a:p>
          <a:p>
            <a:endParaRPr lang="en-US" dirty="0"/>
          </a:p>
        </p:txBody>
      </p:sp>
      <p:sp>
        <p:nvSpPr>
          <p:cNvPr id="2" name="Slide Number Placeholder 1">
            <a:extLst>
              <a:ext uri="{FF2B5EF4-FFF2-40B4-BE49-F238E27FC236}">
                <a16:creationId xmlns:a16="http://schemas.microsoft.com/office/drawing/2014/main" id="{C836D586-F332-4DBB-BC0A-251ECC8028E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80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The answers depend on many factors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Depends on things like:</a:t>
            </a:r>
          </a:p>
          <a:p>
            <a:pPr lvl="1"/>
            <a:r>
              <a:rPr lang="en-US" dirty="0"/>
              <a:t>the size of the team</a:t>
            </a:r>
          </a:p>
          <a:p>
            <a:pPr lvl="1"/>
            <a:r>
              <a:rPr lang="en-US" dirty="0"/>
              <a:t>the size of the product</a:t>
            </a:r>
          </a:p>
          <a:p>
            <a:pPr lvl="1"/>
            <a:r>
              <a:rPr lang="en-US" dirty="0"/>
              <a:t>the longevity of the product</a:t>
            </a:r>
          </a:p>
          <a:p>
            <a:r>
              <a:rPr lang="en-US" dirty="0"/>
              <a:t>There's no one "right" way; there are always tradeoffs.</a:t>
            </a:r>
          </a:p>
          <a:p>
            <a:r>
              <a:rPr lang="en-US" dirty="0"/>
              <a:t>But there are best practices, which we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8</a:t>
            </a:fld>
            <a:endParaRPr lang="en-US"/>
          </a:p>
        </p:txBody>
      </p:sp>
    </p:spTree>
    <p:extLst>
      <p:ext uri="{BB962C8B-B14F-4D97-AF65-F5344CB8AC3E}">
        <p14:creationId xmlns:p14="http://schemas.microsoft.com/office/powerpoint/2010/main" val="19093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lstStyle/>
          <a:p>
            <a:r>
              <a:rPr dirty="0"/>
              <a:t>Software Engineering is about People</a:t>
            </a:r>
          </a:p>
        </p:txBody>
      </p:sp>
      <p:sp>
        <p:nvSpPr>
          <p:cNvPr id="216" name="“Any fool can write code that a computer can understand. Good programmers write code that humans can understand”"/>
          <p:cNvSpPr txBox="1"/>
          <p:nvPr/>
        </p:nvSpPr>
        <p:spPr>
          <a:xfrm>
            <a:off x="336513" y="1959240"/>
            <a:ext cx="8088654" cy="240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250" dirty="0"/>
              <a:t>“</a:t>
            </a:r>
            <a:r>
              <a:rPr sz="4250" dirty="0">
                <a:latin typeface="+mn-lt"/>
              </a:rPr>
              <a:t>Any fool can write code that a computer can understand. Good programmers write code that humans can understand</a:t>
            </a:r>
            <a:r>
              <a:rPr sz="425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2"/>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1265</Words>
  <Application>Microsoft Office PowerPoint</Application>
  <PresentationFormat>Widescreen</PresentationFormat>
  <Paragraphs>149</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 Neue Medium</vt:lpstr>
      <vt:lpstr>Verdana</vt:lpstr>
      <vt:lpstr>Office Theme</vt:lpstr>
      <vt:lpstr>CS 4530: Fundamentals of Software Engineering Lesson 1.1 Course Introduction</vt:lpstr>
      <vt:lpstr>Instructors</vt:lpstr>
      <vt:lpstr>Teaching Assistants</vt:lpstr>
      <vt:lpstr>Learning Objectives for this Lesson</vt:lpstr>
      <vt:lpstr>What is software engineering?</vt:lpstr>
      <vt:lpstr>Software Engineering encompasses the entire software development life cycle</vt:lpstr>
      <vt:lpstr>But this raises many questions</vt:lpstr>
      <vt:lpstr>The answers depend on many factors</vt:lpstr>
      <vt:lpstr>Software Engineering is about People</vt:lpstr>
      <vt:lpstr>Learning Objectives for this course:</vt:lpstr>
      <vt:lpstr>Approach</vt:lpstr>
      <vt:lpstr>Technology</vt:lpstr>
      <vt:lpstr>Course Mechanics</vt:lpstr>
      <vt:lpstr>Course Mechanics: In-Class Exercises and Tutorials</vt:lpstr>
      <vt:lpstr>Course Mechanics (Wand section)</vt:lpstr>
      <vt:lpstr>Course Requirements</vt:lpstr>
      <vt:lpstr>Grade Appeal Policy</vt:lpstr>
      <vt:lpstr>Late Policy</vt:lpstr>
      <vt:lpstr>Academic Integrity (1)</vt:lpstr>
      <vt:lpstr>Academic Integrity (2)</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50</cp:revision>
  <dcterms:created xsi:type="dcterms:W3CDTF">2021-01-07T15:19:22Z</dcterms:created>
  <dcterms:modified xsi:type="dcterms:W3CDTF">2022-01-18T20:50:03Z</dcterms:modified>
</cp:coreProperties>
</file>